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1"/>
  </p:notes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81" r:id="rId10"/>
    <p:sldId id="282" r:id="rId11"/>
    <p:sldId id="283" r:id="rId12"/>
    <p:sldId id="284" r:id="rId13"/>
    <p:sldId id="285" r:id="rId14"/>
    <p:sldId id="286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5B4AF-42A5-F248-BDE5-648950BA6B61}" type="datetimeFigureOut">
              <a:rPr lang="en-US" smtClean="0"/>
              <a:t>5/21/13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44C51-AAD6-6C43-896A-9008F558A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3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44C51-AAD6-6C43-896A-9008F558A3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May 21,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May 21,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May 21,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21,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May 21, 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May 21,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May 21,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May 21,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May 21,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May 21,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May 21,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May 21,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1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973667"/>
            <a:ext cx="8517467" cy="4783666"/>
          </a:xfrm>
        </p:spPr>
        <p:txBody>
          <a:bodyPr/>
          <a:lstStyle/>
          <a:p>
            <a:r>
              <a:rPr lang="en-US" sz="7200" dirty="0" err="1" smtClean="0"/>
              <a:t>Biost</a:t>
            </a:r>
            <a:r>
              <a:rPr lang="en-US" sz="7200" dirty="0" smtClean="0"/>
              <a:t> 513</a:t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5400" dirty="0" smtClean="0"/>
              <a:t>Discussion section</a:t>
            </a:r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667" y="4445001"/>
            <a:ext cx="6858000" cy="914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Week 8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1209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5466" y="34185"/>
            <a:ext cx="5791200" cy="6431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kaplan-meier</a:t>
            </a:r>
            <a:r>
              <a:rPr lang="en-US" dirty="0" smtClean="0">
                <a:latin typeface="+mn-lt"/>
              </a:rPr>
              <a:t> estimator</a:t>
            </a:r>
            <a:endParaRPr lang="en-US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4158" r="36666" b="1953"/>
          <a:stretch/>
        </p:blipFill>
        <p:spPr>
          <a:xfrm>
            <a:off x="423333" y="677334"/>
            <a:ext cx="7518399" cy="60650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7333" y="5147733"/>
            <a:ext cx="7264399" cy="44026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92201"/>
            <a:ext cx="8043333" cy="412326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Median Survival Time – What is it ?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For any t, S(t) </a:t>
            </a:r>
            <a:r>
              <a:rPr lang="en-US" b="0" dirty="0" smtClean="0">
                <a:ea typeface="ＭＳ ゴシック"/>
                <a:cs typeface="ＭＳ ゴシック"/>
              </a:rPr>
              <a:t>≤ 0.5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b="0" dirty="0" smtClean="0">
                <a:ea typeface="ＭＳ ゴシック"/>
                <a:cs typeface="ＭＳ ゴシック"/>
              </a:rPr>
              <a:t>It is the earliest time at which the curve crosses the 50% mark in the KM graph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b="0" dirty="0" smtClean="0">
                <a:ea typeface="ＭＳ ゴシック"/>
                <a:cs typeface="ＭＳ ゴシック"/>
              </a:rPr>
              <a:t>In the leukemia dataset, what is the median survival time ? 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b="0" dirty="0" smtClean="0">
                <a:ea typeface="ＭＳ ゴシック"/>
                <a:cs typeface="ＭＳ ゴシック"/>
              </a:rPr>
              <a:t>Two ways to answer this question </a:t>
            </a:r>
          </a:p>
          <a:p>
            <a:pPr marL="1943100" lvl="3" indent="-342900">
              <a:lnSpc>
                <a:spcPct val="120000"/>
              </a:lnSpc>
              <a:buFont typeface="Arial"/>
              <a:buChar char="•"/>
            </a:pPr>
            <a:r>
              <a:rPr lang="en-US" b="0" dirty="0" smtClean="0">
                <a:ea typeface="ＭＳ ゴシック"/>
                <a:cs typeface="ＭＳ ゴシック"/>
              </a:rPr>
              <a:t>Graphically</a:t>
            </a:r>
          </a:p>
          <a:p>
            <a:pPr marL="1943100" lvl="3" indent="-342900">
              <a:lnSpc>
                <a:spcPct val="120000"/>
              </a:lnSpc>
              <a:buFont typeface="Arial"/>
              <a:buChar char="•"/>
            </a:pPr>
            <a:r>
              <a:rPr lang="en-US" b="0" dirty="0" smtClean="0">
                <a:ea typeface="ＭＳ ゴシック"/>
                <a:cs typeface="ＭＳ ゴシック"/>
              </a:rPr>
              <a:t>Using KM table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5466" y="34185"/>
            <a:ext cx="5791200" cy="6431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kaplan-meier</a:t>
            </a:r>
            <a:r>
              <a:rPr lang="en-US" dirty="0" smtClean="0">
                <a:latin typeface="+mn-lt"/>
              </a:rPr>
              <a:t> estimator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65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118"/>
            <a:ext cx="5791200" cy="67701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Median survival time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46668"/>
            <a:ext cx="7162800" cy="579350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65200" y="3623733"/>
            <a:ext cx="2252133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0399" y="3759200"/>
            <a:ext cx="0" cy="21336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97200" y="3420533"/>
            <a:ext cx="0" cy="2472267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37466" y="2167466"/>
            <a:ext cx="52146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Is it t=11 or t=12 ?</a:t>
            </a:r>
          </a:p>
          <a:p>
            <a:endParaRPr lang="en-US" sz="2800" dirty="0" smtClean="0">
              <a:solidFill>
                <a:srgbClr val="800000"/>
              </a:solidFill>
            </a:endParaRPr>
          </a:p>
          <a:p>
            <a:r>
              <a:rPr lang="en-US" sz="2800" dirty="0" smtClean="0">
                <a:solidFill>
                  <a:srgbClr val="800000"/>
                </a:solidFill>
              </a:rPr>
              <a:t>How do we obtain the 95% CI ?  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4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37386"/>
            <a:ext cx="5791200" cy="42301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Median survival time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158" r="36666" b="1953"/>
          <a:stretch/>
        </p:blipFill>
        <p:spPr>
          <a:xfrm>
            <a:off x="423333" y="677334"/>
            <a:ext cx="7772400" cy="60650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7333" y="3776134"/>
            <a:ext cx="7518400" cy="32173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2400" y="3064933"/>
            <a:ext cx="762000" cy="0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333" y="5486399"/>
            <a:ext cx="762000" cy="0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6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37386"/>
            <a:ext cx="5791200" cy="42301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Median survival time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9815"/>
          <a:stretch/>
        </p:blipFill>
        <p:spPr>
          <a:xfrm>
            <a:off x="270933" y="1011767"/>
            <a:ext cx="8009467" cy="2539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9074"/>
          <a:stretch/>
        </p:blipFill>
        <p:spPr>
          <a:xfrm>
            <a:off x="372533" y="3941234"/>
            <a:ext cx="7687734" cy="240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89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" y="136103"/>
            <a:ext cx="8686800" cy="62621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Comparison of survival curves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855451"/>
            <a:ext cx="8534400" cy="57485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Log-rank Test : Are two KM curves statistically equivalent ? </a:t>
            </a:r>
          </a:p>
          <a:p>
            <a:r>
              <a:rPr lang="en-US" sz="2400" dirty="0" smtClean="0"/>
              <a:t>Large Χ</a:t>
            </a:r>
            <a:r>
              <a:rPr lang="en-US" sz="2400" baseline="30000" dirty="0" smtClean="0">
                <a:latin typeface="Lucida Grande"/>
                <a:ea typeface="Lucida Grande"/>
                <a:cs typeface="Lucida Grande"/>
              </a:rPr>
              <a:t>2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 sample test with </a:t>
            </a:r>
            <a:r>
              <a:rPr lang="en-US" sz="2400" dirty="0" err="1" smtClean="0">
                <a:latin typeface="Lucida Grande"/>
                <a:ea typeface="Lucida Grande"/>
                <a:cs typeface="Lucida Grande"/>
              </a:rPr>
              <a:t>df</a:t>
            </a:r>
            <a:r>
              <a:rPr lang="en-US" sz="2400" dirty="0">
                <a:latin typeface="Lucida Grande"/>
                <a:ea typeface="Lucida Grande"/>
                <a:cs typeface="Lucida Grande"/>
              </a:rPr>
              <a:t>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= K-1</a:t>
            </a:r>
          </a:p>
          <a:p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Test statistic calculation 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Ordered failure times in pooled sample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For each failure time, calculate expected failures in both groups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For j failure times calculate </a:t>
            </a:r>
          </a:p>
          <a:p>
            <a:r>
              <a:rPr lang="en-US" sz="2400" dirty="0">
                <a:latin typeface="Lucida Grande"/>
                <a:ea typeface="Lucida Grande"/>
                <a:cs typeface="Lucida Grande"/>
              </a:rPr>
              <a:t>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  for either group.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Log rank == MH test for common OR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When is this most powerful ?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050123"/>
              </p:ext>
            </p:extLst>
          </p:nvPr>
        </p:nvGraphicFramePr>
        <p:xfrm>
          <a:off x="5120216" y="3833284"/>
          <a:ext cx="2567517" cy="1227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3" imgW="800100" imgH="508000" progId="Equation.3">
                  <p:embed/>
                </p:oleObj>
              </mc:Choice>
              <mc:Fallback>
                <p:oleObj name="Equation" r:id="rId3" imgW="8001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0216" y="3833284"/>
                        <a:ext cx="2567517" cy="1227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066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5467" y="136103"/>
            <a:ext cx="8686800" cy="62621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Comparison of survival curves</a:t>
            </a:r>
            <a:endParaRPr lang="en-US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61296"/>
          <a:stretch/>
        </p:blipFill>
        <p:spPr>
          <a:xfrm>
            <a:off x="609600" y="1092199"/>
            <a:ext cx="6536267" cy="4297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6667" y="5689600"/>
            <a:ext cx="4037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What do you conclude ?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8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102236"/>
            <a:ext cx="8432800" cy="81248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Bi</a:t>
            </a:r>
            <a:r>
              <a:rPr lang="en-US" dirty="0" smtClean="0">
                <a:latin typeface="+mn-lt"/>
              </a:rPr>
              <a:t>variate </a:t>
            </a:r>
            <a:r>
              <a:rPr lang="en-US" dirty="0" smtClean="0">
                <a:latin typeface="+mn-lt"/>
              </a:rPr>
              <a:t>analysis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3" y="1176868"/>
            <a:ext cx="7620000" cy="787400"/>
          </a:xfrm>
        </p:spPr>
        <p:txBody>
          <a:bodyPr/>
          <a:lstStyle/>
          <a:p>
            <a:r>
              <a:rPr lang="en-US" dirty="0" smtClean="0"/>
              <a:t>Do survival distributions differ significantly by other predictors in the dataset 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1296"/>
          <a:stretch/>
        </p:blipFill>
        <p:spPr>
          <a:xfrm>
            <a:off x="220133" y="1964268"/>
            <a:ext cx="4148600" cy="3513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324" y="2175933"/>
            <a:ext cx="4435475" cy="322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133" y="5682522"/>
            <a:ext cx="85249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The median survival time for those who did not have edema and were not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 treated = 3584 days (95% CI:3222, 4191)</a:t>
            </a:r>
          </a:p>
          <a:p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00" y="3183467"/>
            <a:ext cx="524933" cy="1083733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1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2339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Conclusion ?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854"/>
            <a:ext cx="7620000" cy="4373563"/>
          </a:xfrm>
        </p:spPr>
        <p:txBody>
          <a:bodyPr/>
          <a:lstStyle/>
          <a:p>
            <a:r>
              <a:rPr lang="en-US" dirty="0" smtClean="0"/>
              <a:t>Survival distributions are significantly different for subjects in the three groups by edema and treatment history (p &lt; 0.001).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0005"/>
          <a:stretch/>
        </p:blipFill>
        <p:spPr>
          <a:xfrm>
            <a:off x="721429" y="2669899"/>
            <a:ext cx="7355771" cy="363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5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133" y="102236"/>
            <a:ext cx="8432800" cy="656334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ivariate </a:t>
            </a:r>
            <a:r>
              <a:rPr lang="en-US" dirty="0" smtClean="0">
                <a:latin typeface="+mn-lt"/>
              </a:rPr>
              <a:t>analysis               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0646"/>
          <a:stretch/>
        </p:blipFill>
        <p:spPr>
          <a:xfrm>
            <a:off x="4427576" y="1146675"/>
            <a:ext cx="4225358" cy="3616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3" y="1146675"/>
            <a:ext cx="4207443" cy="463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4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2781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Homework 6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3800"/>
            <a:ext cx="7907867" cy="542713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FF"/>
                </a:solidFill>
              </a:rPr>
              <a:t>Question 1.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Keep in mind – 3 reasons for right-censoring :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loss to follow up / drop out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liver transplant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administrative censoring – study termination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FF"/>
                </a:solidFill>
              </a:rPr>
              <a:t>Question 2.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KM estimates –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Censoring affects the numbers at risk for subsequent failures, does not change the S(t) estimate at the time of censoring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86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133" y="102236"/>
            <a:ext cx="8432800" cy="656334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ivariate </a:t>
            </a:r>
            <a:r>
              <a:rPr lang="en-US" dirty="0" smtClean="0">
                <a:latin typeface="+mn-lt"/>
              </a:rPr>
              <a:t>analysis               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1611"/>
          <a:stretch/>
        </p:blipFill>
        <p:spPr>
          <a:xfrm>
            <a:off x="4480494" y="1046913"/>
            <a:ext cx="4480494" cy="4280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6913"/>
            <a:ext cx="4480494" cy="458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3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133" y="102236"/>
            <a:ext cx="8432800" cy="656334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ivariate </a:t>
            </a:r>
            <a:r>
              <a:rPr lang="en-US" dirty="0" smtClean="0">
                <a:latin typeface="+mn-lt"/>
              </a:rPr>
              <a:t>analysis               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1032"/>
          <a:stretch/>
        </p:blipFill>
        <p:spPr>
          <a:xfrm>
            <a:off x="4268817" y="1029966"/>
            <a:ext cx="4727450" cy="4244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9170"/>
            <a:ext cx="4268817" cy="44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9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133" y="102236"/>
            <a:ext cx="8432800" cy="656334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ivariate </a:t>
            </a:r>
            <a:r>
              <a:rPr lang="en-US" dirty="0" smtClean="0">
                <a:latin typeface="+mn-lt"/>
              </a:rPr>
              <a:t>analysis               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1611"/>
          <a:stretch/>
        </p:blipFill>
        <p:spPr>
          <a:xfrm>
            <a:off x="4180618" y="1470301"/>
            <a:ext cx="4762730" cy="4157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0301"/>
            <a:ext cx="4180618" cy="43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6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501467" cy="57541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EDA causal diagram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6084" y="2112258"/>
            <a:ext cx="823563" cy="523220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Age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39067" y="3385066"/>
            <a:ext cx="1142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Death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63628" y="4182533"/>
            <a:ext cx="1322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Edema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62261" y="4847735"/>
            <a:ext cx="11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Tx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18034" y="3135868"/>
            <a:ext cx="1481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Albumin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12267" y="2004536"/>
            <a:ext cx="1461934" cy="52322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Bilirubin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069767" y="4638020"/>
            <a:ext cx="2140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Prothrombin</a:t>
            </a:r>
            <a:endParaRPr lang="en-US" sz="2800" dirty="0"/>
          </a:p>
        </p:txBody>
      </p:sp>
      <p:cxnSp>
        <p:nvCxnSpPr>
          <p:cNvPr id="12" name="Straight Arrow Connector 11"/>
          <p:cNvCxnSpPr>
            <a:endCxn id="5" idx="1"/>
          </p:cNvCxnSpPr>
          <p:nvPr/>
        </p:nvCxnSpPr>
        <p:spPr>
          <a:xfrm>
            <a:off x="2286000" y="2743200"/>
            <a:ext cx="1253067" cy="903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286000" y="3754398"/>
            <a:ext cx="1253067" cy="512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155367" y="2373868"/>
            <a:ext cx="914400" cy="10869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3"/>
          </p:cNvCxnSpPr>
          <p:nvPr/>
        </p:nvCxnSpPr>
        <p:spPr>
          <a:xfrm flipH="1">
            <a:off x="4681903" y="3385066"/>
            <a:ext cx="1336134" cy="261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385733" y="3908286"/>
            <a:ext cx="1054984" cy="751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15067" y="2861733"/>
            <a:ext cx="1524000" cy="1986002"/>
          </a:xfrm>
          <a:prstGeom prst="straightConnector1">
            <a:avLst/>
          </a:prstGeom>
          <a:ln w="38100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104916" y="2594408"/>
            <a:ext cx="1814701" cy="2319979"/>
          </a:xfrm>
          <a:prstGeom prst="straightConnector1">
            <a:avLst/>
          </a:prstGeom>
          <a:ln w="38100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88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52461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Hazard Function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24768"/>
            <a:ext cx="7992533" cy="49066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h(t) – conditional probability per unit time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h(t) = instantaneous failure rate = f(t) / S(t) </a:t>
            </a:r>
          </a:p>
          <a:p>
            <a:endParaRPr lang="en-US" sz="2400" dirty="0"/>
          </a:p>
          <a:p>
            <a:r>
              <a:rPr lang="en-US" sz="2400" dirty="0" smtClean="0"/>
              <a:t>When there are multiple covariates that affect the survival probability (or h(t)), how can we construct a model for the hazard function in terms of these covariates ? 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905480"/>
              </p:ext>
            </p:extLst>
          </p:nvPr>
        </p:nvGraphicFramePr>
        <p:xfrm>
          <a:off x="6428317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8317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005760"/>
              </p:ext>
            </p:extLst>
          </p:nvPr>
        </p:nvGraphicFramePr>
        <p:xfrm>
          <a:off x="592665" y="2487082"/>
          <a:ext cx="3759202" cy="74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5" imgW="1993900" imgH="393700" progId="Equation.3">
                  <p:embed/>
                </p:oleObj>
              </mc:Choice>
              <mc:Fallback>
                <p:oleObj name="Equation" r:id="rId5" imgW="1993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2665" y="2487082"/>
                        <a:ext cx="3759202" cy="74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306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144933" cy="66008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Cox proportional hazards</a:t>
            </a:r>
            <a:endParaRPr lang="en-US" dirty="0">
              <a:latin typeface="+mn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07204"/>
              </p:ext>
            </p:extLst>
          </p:nvPr>
        </p:nvGraphicFramePr>
        <p:xfrm>
          <a:off x="457199" y="1165754"/>
          <a:ext cx="7704668" cy="132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3" imgW="2425700" imgH="444500" progId="Equation.3">
                  <p:embed/>
                </p:oleObj>
              </mc:Choice>
              <mc:Fallback>
                <p:oleObj name="Equation" r:id="rId3" imgW="24257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99" y="1165754"/>
                        <a:ext cx="7704668" cy="1323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9467" y="2912532"/>
            <a:ext cx="7954130" cy="451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Effect of covariates is additive on the LOG scale ===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    multiplicative on the baseline hazard rates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Interpretation of coefficients similar to linear regression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Compare ratios of hazard rates for given set of covariates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Semi-parametric model. Baseline hazard is the non-parametric part (no assumptions made about its underlying distribution, hence </a:t>
            </a:r>
            <a:r>
              <a:rPr lang="en-US" sz="2400" dirty="0" err="1" smtClean="0">
                <a:solidFill>
                  <a:srgbClr val="0000FF"/>
                </a:solidFill>
              </a:rPr>
              <a:t>unestimated</a:t>
            </a:r>
            <a:r>
              <a:rPr lang="en-US" sz="2400" dirty="0" smtClean="0">
                <a:solidFill>
                  <a:srgbClr val="0000FF"/>
                </a:solidFill>
              </a:rPr>
              <a:t>).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6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43348" cy="8528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Interpretations: Logistic &amp; PH models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647888"/>
              </p:ext>
            </p:extLst>
          </p:nvPr>
        </p:nvGraphicFramePr>
        <p:xfrm>
          <a:off x="208922" y="1347472"/>
          <a:ext cx="8734426" cy="47910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67213"/>
                <a:gridCol w="43672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Logistic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Cox</a:t>
                      </a:r>
                      <a:r>
                        <a:rPr lang="en-US" baseline="0" dirty="0" smtClean="0"/>
                        <a:t> PH </a:t>
                      </a:r>
                      <a:endParaRPr lang="en-US" dirty="0"/>
                    </a:p>
                  </a:txBody>
                  <a:tcPr/>
                </a:tc>
              </a:tr>
              <a:tr h="9455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9134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 log odds of disease when X1 and  X2 are both 0 </a:t>
                      </a:r>
                      <a:r>
                        <a:rPr lang="en-US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baseline</a:t>
                      </a:r>
                      <a:r>
                        <a:rPr lang="en-US" baseline="0" dirty="0" smtClean="0"/>
                        <a:t> hazard function in reference group. Allowed to vary with time, but left </a:t>
                      </a:r>
                      <a:r>
                        <a:rPr lang="en-US" baseline="0" dirty="0" err="1" smtClean="0"/>
                        <a:t>unestimated</a:t>
                      </a:r>
                      <a:r>
                        <a:rPr lang="en-US" baseline="0" dirty="0" smtClean="0"/>
                        <a:t> in this model. </a:t>
                      </a:r>
                      <a:endParaRPr lang="en-US" dirty="0" smtClean="0"/>
                    </a:p>
                  </a:txBody>
                  <a:tcPr/>
                </a:tc>
              </a:tr>
              <a:tr h="142217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difference</a:t>
                      </a:r>
                      <a:r>
                        <a:rPr lang="en-US" baseline="0" dirty="0" smtClean="0"/>
                        <a:t> in log odds of disease for a unit change in X1 adjusting for X2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difference in log (hazard</a:t>
                      </a:r>
                      <a:r>
                        <a:rPr lang="en-US" baseline="0" dirty="0" smtClean="0"/>
                        <a:t> rates) of disease for a unit change in X1 adjusting for X2 </a:t>
                      </a:r>
                    </a:p>
                    <a:p>
                      <a:r>
                        <a:rPr lang="en-US" baseline="0" dirty="0" smtClean="0"/>
                        <a:t>assumption: this ratio of hazard functions is constant at all times.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701032"/>
              </p:ext>
            </p:extLst>
          </p:nvPr>
        </p:nvGraphicFramePr>
        <p:xfrm>
          <a:off x="407656" y="1821551"/>
          <a:ext cx="3490725" cy="630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Equation" r:id="rId3" imgW="1943100" imgH="215900" progId="Equation.3">
                  <p:embed/>
                </p:oleObj>
              </mc:Choice>
              <mc:Fallback>
                <p:oleObj name="Equation" r:id="rId3" imgW="1943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656" y="1821551"/>
                        <a:ext cx="3490725" cy="630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772768"/>
              </p:ext>
            </p:extLst>
          </p:nvPr>
        </p:nvGraphicFramePr>
        <p:xfrm>
          <a:off x="4908619" y="1821551"/>
          <a:ext cx="3681934" cy="630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" name="Equation" r:id="rId5" imgW="2184400" imgH="215900" progId="Equation.3">
                  <p:embed/>
                </p:oleObj>
              </mc:Choice>
              <mc:Fallback>
                <p:oleObj name="Equation" r:id="rId5" imgW="218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8619" y="1821551"/>
                        <a:ext cx="3681934" cy="630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517794"/>
              </p:ext>
            </p:extLst>
          </p:nvPr>
        </p:nvGraphicFramePr>
        <p:xfrm>
          <a:off x="330244" y="2672839"/>
          <a:ext cx="544226" cy="57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name="Equation" r:id="rId7" imgW="177800" imgH="215900" progId="Equation.3">
                  <p:embed/>
                </p:oleObj>
              </mc:Choice>
              <mc:Fallback>
                <p:oleObj name="Equation" r:id="rId7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244" y="2672839"/>
                        <a:ext cx="544226" cy="572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754423"/>
              </p:ext>
            </p:extLst>
          </p:nvPr>
        </p:nvGraphicFramePr>
        <p:xfrm>
          <a:off x="4851400" y="2707262"/>
          <a:ext cx="1093192" cy="63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" name="Equation" r:id="rId9" imgW="558800" imgH="215900" progId="Equation.3">
                  <p:embed/>
                </p:oleObj>
              </mc:Choice>
              <mc:Fallback>
                <p:oleObj name="Equation" r:id="rId9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51400" y="2707262"/>
                        <a:ext cx="1093192" cy="63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90905"/>
              </p:ext>
            </p:extLst>
          </p:nvPr>
        </p:nvGraphicFramePr>
        <p:xfrm>
          <a:off x="407656" y="4204027"/>
          <a:ext cx="466814" cy="447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name="Equation" r:id="rId11" imgW="165100" imgH="203200" progId="Equation.3">
                  <p:embed/>
                </p:oleObj>
              </mc:Choice>
              <mc:Fallback>
                <p:oleObj name="Equation" r:id="rId11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7656" y="4204027"/>
                        <a:ext cx="466814" cy="447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357882"/>
              </p:ext>
            </p:extLst>
          </p:nvPr>
        </p:nvGraphicFramePr>
        <p:xfrm>
          <a:off x="4851400" y="4204027"/>
          <a:ext cx="466814" cy="447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Equation" r:id="rId13" imgW="165100" imgH="203200" progId="Equation.3">
                  <p:embed/>
                </p:oleObj>
              </mc:Choice>
              <mc:Fallback>
                <p:oleObj name="Equation" r:id="rId13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51400" y="4204027"/>
                        <a:ext cx="466814" cy="447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91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272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Cox </a:t>
            </a:r>
            <a:r>
              <a:rPr lang="en-US" sz="3200" dirty="0" err="1" smtClean="0">
                <a:latin typeface="+mn-lt"/>
              </a:rPr>
              <a:t>regresesion</a:t>
            </a:r>
            <a:r>
              <a:rPr lang="en-US" sz="3200" dirty="0" smtClean="0">
                <a:latin typeface="+mn-lt"/>
              </a:rPr>
              <a:t> model for treatment</a:t>
            </a:r>
            <a:endParaRPr lang="en-US" sz="32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7883"/>
          <a:stretch/>
        </p:blipFill>
        <p:spPr>
          <a:xfrm>
            <a:off x="211676" y="917340"/>
            <a:ext cx="8255398" cy="3100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7497" b="21544"/>
          <a:stretch/>
        </p:blipFill>
        <p:spPr>
          <a:xfrm>
            <a:off x="211676" y="4017360"/>
            <a:ext cx="8431795" cy="16360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876" y="5875639"/>
            <a:ext cx="5580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Treat : 1 – Treatment, 2 – placebo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5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76416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Conclusion ?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The risk of death (outcome) among subjects in the treatment groups is 1/0.94 times the risk among subjects in the control arm (95% CI: 1/0.66, 1/1.34). The hazard rates in the two arms do not significantly differ (p = 0.75)</a:t>
            </a:r>
          </a:p>
        </p:txBody>
      </p:sp>
    </p:spTree>
    <p:extLst>
      <p:ext uri="{BB962C8B-B14F-4D97-AF65-F5344CB8AC3E}">
        <p14:creationId xmlns:p14="http://schemas.microsoft.com/office/powerpoint/2010/main" val="422037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5" y="23097"/>
            <a:ext cx="5791200" cy="676416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Confounding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3796"/>
          <a:stretch/>
        </p:blipFill>
        <p:spPr>
          <a:xfrm>
            <a:off x="457200" y="999413"/>
            <a:ext cx="2416644" cy="316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7497"/>
          <a:stretch/>
        </p:blipFill>
        <p:spPr>
          <a:xfrm>
            <a:off x="457200" y="1522408"/>
            <a:ext cx="7496889" cy="1506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75500"/>
          <a:stretch/>
        </p:blipFill>
        <p:spPr>
          <a:xfrm>
            <a:off x="299875" y="3029002"/>
            <a:ext cx="3369190" cy="291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37304" b="11000"/>
          <a:stretch/>
        </p:blipFill>
        <p:spPr>
          <a:xfrm>
            <a:off x="457200" y="3737637"/>
            <a:ext cx="7496889" cy="18053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875" y="5661692"/>
            <a:ext cx="8026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Adjusted model does not show any significant differences in hazard rates across treatment arms. &gt;10% difference in adjusted and crude </a:t>
            </a:r>
            <a:r>
              <a:rPr lang="en-US" sz="2000" dirty="0" err="1" smtClean="0">
                <a:solidFill>
                  <a:srgbClr val="0000FF"/>
                </a:solidFill>
              </a:rPr>
              <a:t>HRs.</a:t>
            </a:r>
            <a:r>
              <a:rPr lang="en-US" sz="2000" dirty="0" smtClean="0">
                <a:solidFill>
                  <a:srgbClr val="0000FF"/>
                </a:solidFill>
              </a:rPr>
              <a:t> But not a very meaningful change in inferences.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5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938"/>
            <a:ext cx="9144000" cy="64314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Survival function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3087"/>
            <a:ext cx="8466666" cy="5477933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mayo.dta</a:t>
            </a:r>
            <a:r>
              <a:rPr lang="en-US" dirty="0" smtClean="0"/>
              <a:t> dataset, </a:t>
            </a:r>
          </a:p>
          <a:p>
            <a:r>
              <a:rPr lang="en-US" dirty="0" smtClean="0"/>
              <a:t>S</a:t>
            </a:r>
            <a:r>
              <a:rPr lang="en-US" i="1" dirty="0" smtClean="0"/>
              <a:t>(t) </a:t>
            </a:r>
            <a:r>
              <a:rPr lang="en-US" dirty="0" smtClean="0"/>
              <a:t>= </a:t>
            </a:r>
            <a:r>
              <a:rPr lang="en-US" i="1" dirty="0" smtClean="0"/>
              <a:t>P</a:t>
            </a:r>
            <a:r>
              <a:rPr lang="en-US" dirty="0" smtClean="0"/>
              <a:t> (T &gt; t) </a:t>
            </a:r>
          </a:p>
          <a:p>
            <a:r>
              <a:rPr lang="en-US" dirty="0" smtClean="0"/>
              <a:t>What probability does this function describe ? </a:t>
            </a:r>
          </a:p>
          <a:p>
            <a:r>
              <a:rPr lang="en-US" dirty="0" smtClean="0"/>
              <a:t>For all t</a:t>
            </a:r>
            <a:r>
              <a:rPr lang="en-US" sz="2800" dirty="0" smtClean="0"/>
              <a:t>’</a:t>
            </a:r>
            <a:r>
              <a:rPr lang="en-US" dirty="0" smtClean="0"/>
              <a:t> &gt; t ; S (t</a:t>
            </a:r>
            <a:r>
              <a:rPr lang="en-US" sz="2800" dirty="0" smtClean="0"/>
              <a:t>’</a:t>
            </a:r>
            <a:r>
              <a:rPr lang="en-US" dirty="0" smtClean="0"/>
              <a:t>) &lt; S (t)  </a:t>
            </a:r>
            <a:r>
              <a:rPr lang="en-US" dirty="0" smtClean="0">
                <a:solidFill>
                  <a:srgbClr val="0000FF"/>
                </a:solidFill>
              </a:rPr>
              <a:t>[monotonically decreasing with time]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r="46683" b="4862"/>
          <a:stretch/>
        </p:blipFill>
        <p:spPr>
          <a:xfrm>
            <a:off x="476273" y="2628532"/>
            <a:ext cx="7496889" cy="3971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0444" y="2628532"/>
            <a:ext cx="394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time and status are the key variables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4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18"/>
            <a:ext cx="5791200" cy="66008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Life Table </a:t>
            </a:r>
            <a:endParaRPr lang="en-US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676" r="37037"/>
          <a:stretch/>
        </p:blipFill>
        <p:spPr>
          <a:xfrm>
            <a:off x="0" y="812800"/>
            <a:ext cx="8933033" cy="284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33" y="3488266"/>
            <a:ext cx="6959599" cy="323195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302933" y="3894667"/>
            <a:ext cx="16934" cy="304800"/>
          </a:xfrm>
          <a:prstGeom prst="line">
            <a:avLst/>
          </a:prstGeom>
          <a:ln w="38100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02933" y="4216401"/>
            <a:ext cx="626533" cy="0"/>
          </a:xfrm>
          <a:prstGeom prst="line">
            <a:avLst/>
          </a:prstGeom>
          <a:ln w="38100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599" y="4216402"/>
            <a:ext cx="16934" cy="304800"/>
          </a:xfrm>
          <a:prstGeom prst="line">
            <a:avLst/>
          </a:prstGeom>
          <a:ln w="38100" cmpd="sng">
            <a:solidFill>
              <a:srgbClr val="6814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95599" y="4487336"/>
            <a:ext cx="626533" cy="0"/>
          </a:xfrm>
          <a:prstGeom prst="line">
            <a:avLst/>
          </a:prstGeom>
          <a:ln w="38100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56553" y="4795336"/>
            <a:ext cx="235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determines the height of the steps ?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7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12667" cy="60928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Comparison of treatments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3" y="956732"/>
            <a:ext cx="6832599" cy="49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9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0082"/>
          </a:xfrm>
        </p:spPr>
        <p:txBody>
          <a:bodyPr/>
          <a:lstStyle/>
          <a:p>
            <a:pPr algn="ctr"/>
            <a:r>
              <a:rPr lang="en-US" dirty="0" err="1" smtClean="0">
                <a:latin typeface="+mn-lt"/>
              </a:rPr>
              <a:t>kaplan</a:t>
            </a:r>
            <a:r>
              <a:rPr lang="en-US" dirty="0" smtClean="0">
                <a:latin typeface="+mn-lt"/>
              </a:rPr>
              <a:t>-Meier Estimate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812481"/>
            <a:ext cx="7620000" cy="516467"/>
          </a:xfrm>
        </p:spPr>
        <p:txBody>
          <a:bodyPr/>
          <a:lstStyle/>
          <a:p>
            <a:r>
              <a:rPr lang="en-US" dirty="0" smtClean="0"/>
              <a:t>Also called Product Limit Estimator. Why ? </a:t>
            </a:r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135467" y="2063432"/>
            <a:ext cx="8190490" cy="4495884"/>
            <a:chOff x="135467" y="2063432"/>
            <a:chExt cx="8190490" cy="44958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r="36852"/>
            <a:stretch/>
          </p:blipFill>
          <p:spPr>
            <a:xfrm>
              <a:off x="135467" y="2063432"/>
              <a:ext cx="8190490" cy="29663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t="40387" r="37593"/>
            <a:stretch/>
          </p:blipFill>
          <p:spPr>
            <a:xfrm>
              <a:off x="135467" y="5436669"/>
              <a:ext cx="8190490" cy="112264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3126" y="5012131"/>
              <a:ext cx="248799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dirty="0" smtClean="0"/>
                <a:t>.</a:t>
              </a:r>
            </a:p>
            <a:p>
              <a:pPr>
                <a:lnSpc>
                  <a:spcPct val="50000"/>
                </a:lnSpc>
              </a:pPr>
              <a:r>
                <a:rPr lang="en-US" dirty="0" smtClean="0"/>
                <a:t>.</a:t>
              </a:r>
            </a:p>
            <a:p>
              <a:pPr>
                <a:lnSpc>
                  <a:spcPct val="50000"/>
                </a:lnSpc>
              </a:pPr>
              <a:r>
                <a:rPr lang="en-US" dirty="0" smtClean="0"/>
                <a:t>.</a:t>
              </a:r>
            </a:p>
            <a:p>
              <a:pPr>
                <a:lnSpc>
                  <a:spcPct val="50000"/>
                </a:lnSpc>
              </a:pPr>
              <a:endParaRPr lang="en-US" dirty="0"/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461810"/>
              </p:ext>
            </p:extLst>
          </p:nvPr>
        </p:nvGraphicFramePr>
        <p:xfrm>
          <a:off x="135467" y="1328948"/>
          <a:ext cx="8360834" cy="734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6" imgW="3175000" imgH="368300" progId="Equation.3">
                  <p:embed/>
                </p:oleObj>
              </mc:Choice>
              <mc:Fallback>
                <p:oleObj name="Equation" r:id="rId6" imgW="31750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5467" y="1328948"/>
                        <a:ext cx="8360834" cy="734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26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5584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kaplan-meier</a:t>
            </a:r>
            <a:r>
              <a:rPr lang="en-US" dirty="0" smtClean="0">
                <a:latin typeface="+mn-lt"/>
              </a:rPr>
              <a:t> estimator</a:t>
            </a:r>
            <a:endParaRPr lang="en-US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8196" r="9007" b="3295"/>
          <a:stretch/>
        </p:blipFill>
        <p:spPr>
          <a:xfrm>
            <a:off x="1219200" y="863598"/>
            <a:ext cx="5994399" cy="4240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6533" y="5266267"/>
            <a:ext cx="7249701" cy="1409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How many jumps are there in the survival function ?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When is the N (sample size) = # of jumps ? 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What influences the height of these jumps ?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1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65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kaplan-meier</a:t>
            </a:r>
            <a:r>
              <a:rPr lang="en-US" dirty="0" smtClean="0">
                <a:latin typeface="+mn-lt"/>
              </a:rPr>
              <a:t> estimator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18" t="8612" b="3515"/>
          <a:stretch/>
        </p:blipFill>
        <p:spPr>
          <a:xfrm>
            <a:off x="254000" y="863600"/>
            <a:ext cx="8460030" cy="4605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3825" y="1168401"/>
            <a:ext cx="214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en-US" sz="2400" dirty="0" smtClean="0">
                <a:solidFill>
                  <a:srgbClr val="0000FF"/>
                </a:solidFill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</a:rPr>
              <a:t>Tx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AutoNum type="arabicPlain"/>
            </a:pPr>
            <a:r>
              <a:rPr lang="en-US" sz="2400" dirty="0" smtClean="0">
                <a:solidFill>
                  <a:srgbClr val="0000FF"/>
                </a:solidFill>
              </a:rPr>
              <a:t>- Placebo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800" y="5783590"/>
            <a:ext cx="3577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Who is doing better ?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1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5134"/>
            <a:ext cx="7620000" cy="1295401"/>
          </a:xfrm>
        </p:spPr>
        <p:txBody>
          <a:bodyPr>
            <a:normAutofit/>
          </a:bodyPr>
          <a:lstStyle/>
          <a:p>
            <a:r>
              <a:rPr lang="en-US" dirty="0" smtClean="0"/>
              <a:t>Using the Leukemia dataset; </a:t>
            </a:r>
          </a:p>
          <a:p>
            <a:r>
              <a:rPr lang="en-US" dirty="0" err="1" smtClean="0"/>
              <a:t>stset</a:t>
            </a:r>
            <a:r>
              <a:rPr lang="en-US" dirty="0" smtClean="0"/>
              <a:t> time, failure (death)</a:t>
            </a:r>
          </a:p>
          <a:p>
            <a:r>
              <a:rPr lang="en-US" dirty="0" err="1" smtClean="0"/>
              <a:t>sts</a:t>
            </a:r>
            <a:r>
              <a:rPr lang="en-US" dirty="0" smtClean="0"/>
              <a:t> graph, </a:t>
            </a:r>
            <a:r>
              <a:rPr lang="en-US" dirty="0" err="1" smtClean="0"/>
              <a:t>gwood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5466" y="34185"/>
            <a:ext cx="5791200" cy="6431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kaplan-meier</a:t>
            </a:r>
            <a:r>
              <a:rPr lang="en-US" dirty="0" smtClean="0">
                <a:latin typeface="+mn-lt"/>
              </a:rPr>
              <a:t> estimator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67" y="2150535"/>
            <a:ext cx="5704416" cy="4148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1601" y="3147999"/>
            <a:ext cx="2184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the KM estimate at S(20) 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0933" y="4758267"/>
            <a:ext cx="20150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Two ways to answer this question 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42267" y="4348327"/>
            <a:ext cx="0" cy="1089042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3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1080</TotalTime>
  <Words>796</Words>
  <Application>Microsoft Macintosh PowerPoint</Application>
  <PresentationFormat>On-screen Show (4:3)</PresentationFormat>
  <Paragraphs>123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Essential</vt:lpstr>
      <vt:lpstr>Equation</vt:lpstr>
      <vt:lpstr>Biost 513  Discussion section </vt:lpstr>
      <vt:lpstr>Homework 6</vt:lpstr>
      <vt:lpstr>Survival function</vt:lpstr>
      <vt:lpstr>Life Table </vt:lpstr>
      <vt:lpstr>Comparison of treatments</vt:lpstr>
      <vt:lpstr>kaplan-Meier Estimate</vt:lpstr>
      <vt:lpstr> kaplan-meier estimator</vt:lpstr>
      <vt:lpstr> kaplan-meier estimator</vt:lpstr>
      <vt:lpstr> kaplan-meier estimator</vt:lpstr>
      <vt:lpstr> kaplan-meier estimator</vt:lpstr>
      <vt:lpstr> kaplan-meier estimator</vt:lpstr>
      <vt:lpstr>Median survival time</vt:lpstr>
      <vt:lpstr>Median survival time</vt:lpstr>
      <vt:lpstr>Median survival time</vt:lpstr>
      <vt:lpstr>Comparison of survival curves</vt:lpstr>
      <vt:lpstr>Comparison of survival curves</vt:lpstr>
      <vt:lpstr>Bivariate analysis</vt:lpstr>
      <vt:lpstr>Conclusion ? </vt:lpstr>
      <vt:lpstr>Bivariate analysis               </vt:lpstr>
      <vt:lpstr>Bivariate analysis               </vt:lpstr>
      <vt:lpstr>Bivariate analysis               </vt:lpstr>
      <vt:lpstr>Bivariate analysis               </vt:lpstr>
      <vt:lpstr>EDA causal diagram</vt:lpstr>
      <vt:lpstr>Hazard Function </vt:lpstr>
      <vt:lpstr>Cox proportional hazards</vt:lpstr>
      <vt:lpstr>Interpretations: Logistic &amp; PH models</vt:lpstr>
      <vt:lpstr>Cox regresesion model for treatment</vt:lpstr>
      <vt:lpstr>Conclusion ? </vt:lpstr>
      <vt:lpstr>Confounding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 513  Discussion section </dc:title>
  <dc:creator>saranya rajagopal</dc:creator>
  <cp:lastModifiedBy>saranya rajagopal</cp:lastModifiedBy>
  <cp:revision>59</cp:revision>
  <dcterms:created xsi:type="dcterms:W3CDTF">2013-05-14T19:16:16Z</dcterms:created>
  <dcterms:modified xsi:type="dcterms:W3CDTF">2013-05-22T02:33:04Z</dcterms:modified>
</cp:coreProperties>
</file>